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3692" y="5911431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7527" y="5911431"/>
            <a:ext cx="1029969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Primas</a:t>
            </a:r>
            <a:r>
              <a:rPr sz="1000" b="1" spc="-50" dirty="0">
                <a:solidFill>
                  <a:srgbClr val="36609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anualizadas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7351" y="5911431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97335" y="5911431"/>
            <a:ext cx="183578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Prorrata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prima 13‐03 a</a:t>
            </a:r>
            <a:r>
              <a:rPr sz="1000" b="1" spc="-20" dirty="0">
                <a:solidFill>
                  <a:srgbClr val="36609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31‐12‐2017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6729" y="153923"/>
            <a:ext cx="8728075" cy="283845"/>
          </a:xfrm>
          <a:prstGeom prst="rect">
            <a:avLst/>
          </a:prstGeom>
          <a:solidFill>
            <a:srgbClr val="366092"/>
          </a:solidFill>
        </p:spPr>
        <p:txBody>
          <a:bodyPr vert="horz" wrap="square" lIns="0" tIns="0" rIns="0" bIns="0" rtlCol="0">
            <a:spAutoFit/>
          </a:bodyPr>
          <a:lstStyle/>
          <a:p>
            <a:pPr marL="2774950">
              <a:lnSpc>
                <a:spcPts val="2030"/>
              </a:lnSpc>
            </a:pP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PRIMAS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2017 </a:t>
            </a: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‐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MEDICOS </a:t>
            </a: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DE</a:t>
            </a:r>
            <a:r>
              <a:rPr sz="1800" b="1" spc="-85" dirty="0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JAEN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85583"/>
              </p:ext>
            </p:extLst>
          </p:nvPr>
        </p:nvGraphicFramePr>
        <p:xfrm>
          <a:off x="2801620" y="1606678"/>
          <a:ext cx="2697479" cy="1549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 rowSpan="2"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PUBLICA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150.000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1.613,96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424,78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270,17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192,34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148,83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462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86,34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405529"/>
              </p:ext>
            </p:extLst>
          </p:nvPr>
        </p:nvGraphicFramePr>
        <p:xfrm>
          <a:off x="2801620" y="3318130"/>
          <a:ext cx="2697479" cy="1205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300.000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2.240,23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589,60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375,00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266,98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206,58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119,84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958210"/>
              </p:ext>
            </p:extLst>
          </p:nvPr>
        </p:nvGraphicFramePr>
        <p:xfrm>
          <a:off x="2801620" y="4695825"/>
          <a:ext cx="2697480" cy="1205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2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600.000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2.968,73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781,34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496,96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353,80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273,76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158,81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732699"/>
              </p:ext>
            </p:extLst>
          </p:nvPr>
        </p:nvGraphicFramePr>
        <p:xfrm>
          <a:off x="6184900" y="1606678"/>
          <a:ext cx="2697480" cy="1549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 rowSpan="2"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PUBLICA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150.000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1.295,59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340,99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216,87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154,40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119,47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462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69,31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05149"/>
              </p:ext>
            </p:extLst>
          </p:nvPr>
        </p:nvGraphicFramePr>
        <p:xfrm>
          <a:off x="6184900" y="3318130"/>
          <a:ext cx="2697480" cy="1205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2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300.000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1.798,32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473,30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301,03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214,32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165,83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96,20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099663"/>
              </p:ext>
            </p:extLst>
          </p:nvPr>
        </p:nvGraphicFramePr>
        <p:xfrm>
          <a:off x="6184900" y="4695825"/>
          <a:ext cx="2697479" cy="1205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2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600.000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2.383,12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627,21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398,93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284,01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219,76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127,48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8854" y="3756520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12689" y="3756520"/>
            <a:ext cx="1029969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Primas</a:t>
            </a:r>
            <a:r>
              <a:rPr sz="1000" b="1" spc="-50" dirty="0">
                <a:solidFill>
                  <a:srgbClr val="36609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anualizadas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2513" y="3756520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2497" y="3756520"/>
            <a:ext cx="183578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Prorrata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prima 13‐03 a</a:t>
            </a:r>
            <a:r>
              <a:rPr sz="1000" b="1" spc="-20" dirty="0">
                <a:solidFill>
                  <a:srgbClr val="36609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31‐12‐2017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18854" y="7013295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12689" y="7013295"/>
            <a:ext cx="1029969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Primas</a:t>
            </a:r>
            <a:r>
              <a:rPr sz="1000" b="1" spc="-50" dirty="0">
                <a:solidFill>
                  <a:srgbClr val="36609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anualizadas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02513" y="7013295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2497" y="7013295"/>
            <a:ext cx="183578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Prorrata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prima 13‐03 a</a:t>
            </a:r>
            <a:r>
              <a:rPr sz="1000" b="1" spc="-20" dirty="0">
                <a:solidFill>
                  <a:srgbClr val="36609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31‐12‐2017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6729" y="153923"/>
            <a:ext cx="8728075" cy="283845"/>
          </a:xfrm>
          <a:prstGeom prst="rect">
            <a:avLst/>
          </a:prstGeom>
          <a:solidFill>
            <a:srgbClr val="366092"/>
          </a:solidFill>
        </p:spPr>
        <p:txBody>
          <a:bodyPr vert="horz" wrap="square" lIns="0" tIns="0" rIns="0" bIns="0" rtlCol="0">
            <a:spAutoFit/>
          </a:bodyPr>
          <a:lstStyle/>
          <a:p>
            <a:pPr marL="2774950">
              <a:lnSpc>
                <a:spcPts val="2030"/>
              </a:lnSpc>
            </a:pP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PRIMAS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2017 </a:t>
            </a: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‐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MEDICOS </a:t>
            </a: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DE</a:t>
            </a:r>
            <a:r>
              <a:rPr sz="1800" b="1" spc="-85" dirty="0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JAEN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79440"/>
              </p:ext>
            </p:extLst>
          </p:nvPr>
        </p:nvGraphicFramePr>
        <p:xfrm>
          <a:off x="2496820" y="829436"/>
          <a:ext cx="2697478" cy="1549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 rowSpan="2"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MIXTA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5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150.000 publica y 600.000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3.098,32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815,45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518,65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369,24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285,71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165,75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32623"/>
              </p:ext>
            </p:extLst>
          </p:nvPr>
        </p:nvGraphicFramePr>
        <p:xfrm>
          <a:off x="2496820" y="2540888"/>
          <a:ext cx="2697479" cy="120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150.000 publica y 1.200.000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3.543,64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932,65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593,19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422,31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326,77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189,57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6511"/>
              </p:ext>
            </p:extLst>
          </p:nvPr>
        </p:nvGraphicFramePr>
        <p:xfrm>
          <a:off x="2496820" y="4086225"/>
          <a:ext cx="2697479" cy="15499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 rowSpan="2"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MIXTA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300.000 publica y 600.000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3.724,59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980,27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623,48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443,88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343,46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199,25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64206"/>
              </p:ext>
            </p:extLst>
          </p:nvPr>
        </p:nvGraphicFramePr>
        <p:xfrm>
          <a:off x="2496820" y="5797677"/>
          <a:ext cx="2697480" cy="1205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2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300.000 publica y 1.200.000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4.169,91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1.097,47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698,02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496,95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384,52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223,07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66637"/>
              </p:ext>
            </p:extLst>
          </p:nvPr>
        </p:nvGraphicFramePr>
        <p:xfrm>
          <a:off x="5880100" y="829436"/>
          <a:ext cx="2697480" cy="1549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 rowSpan="2"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MIXTA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5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150.000 publica y 600.000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2.487,15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654,60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416,33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296,41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229,35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133,05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3737"/>
              </p:ext>
            </p:extLst>
          </p:nvPr>
        </p:nvGraphicFramePr>
        <p:xfrm>
          <a:off x="5880100" y="2540888"/>
          <a:ext cx="2697480" cy="1205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>
                  <a:txBody>
                    <a:bodyPr/>
                    <a:lstStyle/>
                    <a:p>
                      <a:pPr marL="11430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150.000 publica y 1.200.000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2.844,62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748,68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476,17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339,01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262,31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152,18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30082"/>
              </p:ext>
            </p:extLst>
          </p:nvPr>
        </p:nvGraphicFramePr>
        <p:xfrm>
          <a:off x="5880100" y="4086225"/>
          <a:ext cx="2697480" cy="1549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2">
                <a:tc rowSpan="2"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MIXTA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300.000 publica y 600.000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2.989,88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786,91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500,49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356,33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275,71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159,94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28404"/>
              </p:ext>
            </p:extLst>
          </p:nvPr>
        </p:nvGraphicFramePr>
        <p:xfrm>
          <a:off x="5880100" y="5797677"/>
          <a:ext cx="2697479" cy="1205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2">
                <a:tc>
                  <a:txBody>
                    <a:bodyPr/>
                    <a:lstStyle/>
                    <a:p>
                      <a:pPr marL="11430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300.000 publica y 1.200.000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3.347,35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880,99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560,33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398,93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308,67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179,07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6922" y="5032109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0757" y="5032109"/>
            <a:ext cx="1029969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Primas</a:t>
            </a:r>
            <a:r>
              <a:rPr sz="1000" b="1" spc="-50" dirty="0">
                <a:solidFill>
                  <a:srgbClr val="36609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anualizadas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0593" y="5032109"/>
            <a:ext cx="31813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Nota: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0577" y="5032109"/>
            <a:ext cx="183578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366092"/>
                </a:solidFill>
                <a:latin typeface="Calibri"/>
                <a:cs typeface="Calibri"/>
              </a:rPr>
              <a:t>Prorrata </a:t>
            </a:r>
            <a:r>
              <a:rPr sz="1000" b="1" spc="-5" dirty="0">
                <a:solidFill>
                  <a:srgbClr val="366092"/>
                </a:solidFill>
                <a:latin typeface="Calibri"/>
                <a:cs typeface="Calibri"/>
              </a:rPr>
              <a:t>prima 13‐03 a 31‐12‐2017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6729" y="153923"/>
            <a:ext cx="8728075" cy="283845"/>
          </a:xfrm>
          <a:prstGeom prst="rect">
            <a:avLst/>
          </a:prstGeom>
          <a:solidFill>
            <a:srgbClr val="366092"/>
          </a:solidFill>
        </p:spPr>
        <p:txBody>
          <a:bodyPr vert="horz" wrap="square" lIns="0" tIns="0" rIns="0" bIns="0" rtlCol="0">
            <a:spAutoFit/>
          </a:bodyPr>
          <a:lstStyle/>
          <a:p>
            <a:pPr marL="2774950">
              <a:lnSpc>
                <a:spcPts val="2030"/>
              </a:lnSpc>
            </a:pP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PRIMAS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2017 </a:t>
            </a: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‐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MEDICOS </a:t>
            </a:r>
            <a:r>
              <a:rPr sz="1800" b="1" spc="-5" dirty="0">
                <a:solidFill>
                  <a:srgbClr val="D9D9D9"/>
                </a:solidFill>
                <a:latin typeface="Calibri"/>
                <a:cs typeface="Calibri"/>
              </a:rPr>
              <a:t>DE</a:t>
            </a:r>
            <a:r>
              <a:rPr sz="1800" b="1" spc="-85" dirty="0">
                <a:solidFill>
                  <a:srgbClr val="D9D9D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D9D9D9"/>
                </a:solidFill>
                <a:latin typeface="Calibri"/>
                <a:cs typeface="Calibri"/>
              </a:rPr>
              <a:t>JAEN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52718"/>
              </p:ext>
            </p:extLst>
          </p:nvPr>
        </p:nvGraphicFramePr>
        <p:xfrm>
          <a:off x="2374900" y="2105025"/>
          <a:ext cx="2697478" cy="1549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 rowSpan="2"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MIXTA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5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600.000 publica y 600.000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4.453,09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1.172,01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745,44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530,70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410,64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238,22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48314"/>
              </p:ext>
            </p:extLst>
          </p:nvPr>
        </p:nvGraphicFramePr>
        <p:xfrm>
          <a:off x="2374900" y="3816477"/>
          <a:ext cx="2697479" cy="120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600.000 publica y 1.200.000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4.898,41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1.289,21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819,98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2540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583,77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451,70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262,04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64062"/>
              </p:ext>
            </p:extLst>
          </p:nvPr>
        </p:nvGraphicFramePr>
        <p:xfrm>
          <a:off x="5758180" y="2105025"/>
          <a:ext cx="2697480" cy="1549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 rowSpan="2">
                  <a:txBody>
                    <a:bodyPr/>
                    <a:lstStyle/>
                    <a:p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ts val="116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ACTIVIDAD</a:t>
                      </a:r>
                      <a:r>
                        <a:rPr sz="10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MIXTA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21335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SIN</a:t>
                      </a:r>
                      <a:r>
                        <a:rPr sz="10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FRANQUICIA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0795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600.000 publica y 600.000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3.574,68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940,82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598,39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317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426,02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5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329,64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5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191,22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18058"/>
              </p:ext>
            </p:extLst>
          </p:nvPr>
        </p:nvGraphicFramePr>
        <p:xfrm>
          <a:off x="5758180" y="3816477"/>
          <a:ext cx="2697480" cy="1205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211">
                <a:tc>
                  <a:txBody>
                    <a:bodyPr/>
                    <a:lstStyle/>
                    <a:p>
                      <a:pPr marL="11430" algn="ctr">
                        <a:lnSpc>
                          <a:spcPts val="1135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135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600.000 publica y 1.200.000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  <a:solidFill>
                      <a:srgbClr val="3660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3.932,15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1.034,90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658,23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11">
                <a:tc>
                  <a:txBody>
                    <a:bodyPr/>
                    <a:lstStyle/>
                    <a:p>
                      <a:pPr marL="2540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468,62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362,60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212">
                <a:tc>
                  <a:txBody>
                    <a:bodyPr/>
                    <a:lstStyle/>
                    <a:p>
                      <a:pPr marL="12065" algn="ctr">
                        <a:lnSpc>
                          <a:spcPts val="1135"/>
                        </a:lnSpc>
                      </a:pPr>
                      <a:r>
                        <a:rPr sz="1000" b="1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6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0" algn="r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366092"/>
                          </a:solidFill>
                          <a:latin typeface="Calibri"/>
                          <a:cs typeface="Calibri"/>
                        </a:rPr>
                        <a:t>210,35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1336">
                      <a:solidFill>
                        <a:srgbClr val="A6A6A6"/>
                      </a:solidFill>
                      <a:prstDash val="solid"/>
                    </a:lnL>
                    <a:lnR w="21335">
                      <a:solidFill>
                        <a:srgbClr val="A6A6A6"/>
                      </a:solidFill>
                      <a:prstDash val="solid"/>
                    </a:lnR>
                    <a:lnT w="21336">
                      <a:solidFill>
                        <a:srgbClr val="A6A6A6"/>
                      </a:solidFill>
                      <a:prstDash val="solid"/>
                    </a:lnT>
                    <a:lnB w="21336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394</Words>
  <Application>Microsoft Office PowerPoint</Application>
  <PresentationFormat>Personalizado</PresentationFormat>
  <Paragraphs>287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TARIFA PUBLICA Y MIXTA SIN FRANQUICIA-2017.xlsx</dc:title>
  <dc:creator>alberto</dc:creator>
  <cp:lastModifiedBy>Colegio oficial de medicos de jaen</cp:lastModifiedBy>
  <cp:revision>1</cp:revision>
  <dcterms:created xsi:type="dcterms:W3CDTF">2017-06-13T08:43:24Z</dcterms:created>
  <dcterms:modified xsi:type="dcterms:W3CDTF">2017-06-13T08:45:25Z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2017-06-13T00:00:00Z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2017-06-13T00:00:00Z</vt:filetime>
  </property>
</Properties>
</file>